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4630400" cy="8229600"/>
  <p:notesSz cx="8229600" cy="14630400"/>
  <p:embeddedFontLst>
    <p:embeddedFont>
      <p:font typeface="Libre Baskerville"/>
      <p:regular r:id="rId20"/>
    </p:embeddedFont>
    <p:embeddedFont>
      <p:font typeface="Libre Baskerville"/>
      <p:regular r:id="rId21"/>
    </p:embeddedFont>
    <p:embeddedFont>
      <p:font typeface="Libre Baskerville"/>
      <p:regular r:id="rId22"/>
    </p:embeddedFont>
    <p:embeddedFont>
      <p:font typeface="Libre Baskerville"/>
      <p:regular r:id="rId23"/>
    </p:embeddedFont>
    <p:embeddedFont>
      <p:font typeface="DM Sans"/>
      <p:regular r:id="rId24"/>
    </p:embeddedFont>
    <p:embeddedFont>
      <p:font typeface="DM Sans"/>
      <p:regular r:id="rId25"/>
    </p:embeddedFont>
    <p:embeddedFont>
      <p:font typeface="DM Sans"/>
      <p:regular r:id="rId26"/>
    </p:embeddedFont>
    <p:embeddedFont>
      <p:font typeface="DM Sans"/>
      <p:regular r:id="rId27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20" Type="http://schemas.openxmlformats.org/officeDocument/2006/relationships/font" Target="fonts/font1.fntdata"/><Relationship Id="rId21" Type="http://schemas.openxmlformats.org/officeDocument/2006/relationships/font" Target="fonts/font2.fntdata"/><Relationship Id="rId22" Type="http://schemas.openxmlformats.org/officeDocument/2006/relationships/font" Target="fonts/font3.fntdata"/><Relationship Id="rId23" Type="http://schemas.openxmlformats.org/officeDocument/2006/relationships/font" Target="fonts/font4.fntdata"/><Relationship Id="rId24" Type="http://schemas.openxmlformats.org/officeDocument/2006/relationships/font" Target="fonts/font5.fntdata"/><Relationship Id="rId25" Type="http://schemas.openxmlformats.org/officeDocument/2006/relationships/font" Target="fonts/font6.fntdata"/><Relationship Id="rId26" Type="http://schemas.openxmlformats.org/officeDocument/2006/relationships/font" Target="fonts/font7.fntdata"/><Relationship Id="rId27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image" Target="../media/image-5-8.svg"/><Relationship Id="rId9" Type="http://schemas.openxmlformats.org/officeDocument/2006/relationships/image" Target="../media/image-5-9.png"/><Relationship Id="rId10" Type="http://schemas.openxmlformats.org/officeDocument/2006/relationships/image" Target="../media/image-5-10.svg"/><Relationship Id="rId11" Type="http://schemas.openxmlformats.org/officeDocument/2006/relationships/image" Target="../media/image-5-11.png"/><Relationship Id="rId12" Type="http://schemas.openxmlformats.org/officeDocument/2006/relationships/image" Target="../media/image-5-12.svg"/><Relationship Id="rId13" Type="http://schemas.openxmlformats.org/officeDocument/2006/relationships/slideLayout" Target="../slideLayouts/slideLayout6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4.png"/><Relationship Id="rId5" Type="http://schemas.openxmlformats.org/officeDocument/2006/relationships/image" Target="../media/image-7-5.svg"/><Relationship Id="rId6" Type="http://schemas.openxmlformats.org/officeDocument/2006/relationships/image" Target="../media/image-7-6.png"/><Relationship Id="rId7" Type="http://schemas.openxmlformats.org/officeDocument/2006/relationships/image" Target="../media/image-7-7.svg"/><Relationship Id="rId8" Type="http://schemas.openxmlformats.org/officeDocument/2006/relationships/image" Target="../media/image-7-8.png"/><Relationship Id="rId9" Type="http://schemas.openxmlformats.org/officeDocument/2006/relationships/image" Target="../media/image-7-9.svg"/><Relationship Id="rId10" Type="http://schemas.openxmlformats.org/officeDocument/2006/relationships/slideLayout" Target="../slideLayouts/slideLayout8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slideLayout" Target="../slideLayouts/slideLayout9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svg"/><Relationship Id="rId4" Type="http://schemas.openxmlformats.org/officeDocument/2006/relationships/image" Target="../media/image-9-4.png"/><Relationship Id="rId5" Type="http://schemas.openxmlformats.org/officeDocument/2006/relationships/image" Target="../media/image-9-5.svg"/><Relationship Id="rId6" Type="http://schemas.openxmlformats.org/officeDocument/2006/relationships/image" Target="../media/image-9-6.png"/><Relationship Id="rId7" Type="http://schemas.openxmlformats.org/officeDocument/2006/relationships/image" Target="../media/image-9-7.svg"/><Relationship Id="rId8" Type="http://schemas.openxmlformats.org/officeDocument/2006/relationships/image" Target="../media/image-9-8.png"/><Relationship Id="rId9" Type="http://schemas.openxmlformats.org/officeDocument/2006/relationships/image" Target="../media/image-9-9.svg"/><Relationship Id="rId10" Type="http://schemas.openxmlformats.org/officeDocument/2006/relationships/slideLayout" Target="../slideLayouts/slideLayout10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sv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8158" y="715208"/>
            <a:ext cx="7680484" cy="1143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Audiência Pública — Especialista em Educação Básica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218158" y="2111693"/>
            <a:ext cx="7680484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Comissão de Educação, Ciência e Tecnologia — 16ª Reunião Extraordinária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218158" y="2582704"/>
            <a:ext cx="7680484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40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Ivarleno Teles — Advogado SINDESPE-MG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6218158" y="3061335"/>
            <a:ext cx="1188006" cy="334685"/>
          </a:xfrm>
          <a:prstGeom prst="roundRect">
            <a:avLst>
              <a:gd name="adj" fmla="val 18369"/>
            </a:avLst>
          </a:prstGeom>
          <a:solidFill>
            <a:srgbClr val="F7EDD4"/>
          </a:solidFill>
          <a:ln/>
        </p:spPr>
      </p:sp>
      <p:sp>
        <p:nvSpPr>
          <p:cNvPr id="7" name="Text 4"/>
          <p:cNvSpPr/>
          <p:nvPr/>
        </p:nvSpPr>
        <p:spPr>
          <a:xfrm>
            <a:off x="6327934" y="3116223"/>
            <a:ext cx="968454" cy="2249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SINDESPE-MG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7497604" y="3053715"/>
            <a:ext cx="1199555" cy="349925"/>
          </a:xfrm>
          <a:prstGeom prst="roundRect">
            <a:avLst>
              <a:gd name="adj" fmla="val 17569"/>
            </a:avLst>
          </a:prstGeom>
          <a:noFill/>
          <a:ln w="7620">
            <a:solidFill>
              <a:srgbClr val="B88E2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614999" y="3116223"/>
            <a:ext cx="964763" cy="2249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50" dirty="0">
                <a:solidFill>
                  <a:srgbClr val="B88E2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EEB EM PAUTA</a:t>
            </a:r>
            <a:endParaRPr lang="en-US" sz="11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158" y="3593306"/>
            <a:ext cx="7680484" cy="2096095"/>
          </a:xfrm>
          <a:prstGeom prst="rect">
            <a:avLst/>
          </a:prstGeom>
        </p:spPr>
      </p:pic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158" y="5879068"/>
            <a:ext cx="5717738" cy="16352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5425" y="760452"/>
            <a:ext cx="7605951" cy="1201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700"/>
              </a:lnSpc>
              <a:buNone/>
            </a:pPr>
            <a:r>
              <a:rPr lang="en-US" sz="37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Casos Reais: O EEB na Linha de Frente</a:t>
            </a:r>
            <a:endParaRPr lang="en-US" sz="3750" dirty="0"/>
          </a:p>
        </p:txBody>
      </p:sp>
      <p:sp>
        <p:nvSpPr>
          <p:cNvPr id="4" name="Text 1"/>
          <p:cNvSpPr/>
          <p:nvPr/>
        </p:nvSpPr>
        <p:spPr>
          <a:xfrm>
            <a:off x="6255425" y="2241352"/>
            <a:ext cx="7605951" cy="60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5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Situações vivenciadas por Especialistas em Educação Básica que ilustram os problemas enfrentados na prática cotidiana das escolas públicas mineiras.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6255425" y="3056334"/>
            <a:ext cx="7605951" cy="1447681"/>
          </a:xfrm>
          <a:prstGeom prst="roundRect">
            <a:avLst>
              <a:gd name="adj" fmla="val 7580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232565" y="3056334"/>
            <a:ext cx="91440" cy="1447681"/>
          </a:xfrm>
          <a:prstGeom prst="roundRect">
            <a:avLst>
              <a:gd name="adj" fmla="val 88314"/>
            </a:avLst>
          </a:prstGeom>
          <a:solidFill>
            <a:srgbClr val="B88E23"/>
          </a:solidFill>
          <a:ln/>
        </p:spPr>
      </p:sp>
      <p:sp>
        <p:nvSpPr>
          <p:cNvPr id="7" name="Text 4"/>
          <p:cNvSpPr/>
          <p:nvPr/>
        </p:nvSpPr>
        <p:spPr>
          <a:xfrm>
            <a:off x="6539032" y="3271361"/>
            <a:ext cx="4311729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Exemplo 1 — Acidente de Trabalho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6539032" y="3683437"/>
            <a:ext cx="7107317" cy="60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5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EEB em desvio de função na vigilância do recreio separou alunos em conflito, sofrendo acidente com hematomas no braço e afastamento do serviço.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255425" y="4690229"/>
            <a:ext cx="7605951" cy="1447681"/>
          </a:xfrm>
          <a:prstGeom prst="roundRect">
            <a:avLst>
              <a:gd name="adj" fmla="val 7580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232565" y="4690229"/>
            <a:ext cx="91440" cy="1447681"/>
          </a:xfrm>
          <a:prstGeom prst="roundRect">
            <a:avLst>
              <a:gd name="adj" fmla="val 88314"/>
            </a:avLst>
          </a:prstGeom>
          <a:solidFill>
            <a:srgbClr val="B88E23"/>
          </a:solidFill>
          <a:ln/>
        </p:spPr>
      </p:sp>
      <p:sp>
        <p:nvSpPr>
          <p:cNvPr id="11" name="Text 8"/>
          <p:cNvSpPr/>
          <p:nvPr/>
        </p:nvSpPr>
        <p:spPr>
          <a:xfrm>
            <a:off x="6539032" y="4905256"/>
            <a:ext cx="4541401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Exemplo 2 — Assédio e Interferência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6539032" y="5317331"/>
            <a:ext cx="7107317" cy="60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5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Desvio de função, possível assédio moral pela direção, violação de normas administrativas e interferência no desenvolvimento do EEB.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255425" y="6324124"/>
            <a:ext cx="7605951" cy="1144905"/>
          </a:xfrm>
          <a:prstGeom prst="roundRect">
            <a:avLst>
              <a:gd name="adj" fmla="val 9584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232565" y="6324124"/>
            <a:ext cx="91440" cy="1144905"/>
          </a:xfrm>
          <a:prstGeom prst="roundRect">
            <a:avLst>
              <a:gd name="adj" fmla="val 88314"/>
            </a:avLst>
          </a:prstGeom>
          <a:solidFill>
            <a:srgbClr val="B88E23"/>
          </a:solidFill>
          <a:ln/>
        </p:spPr>
      </p:sp>
      <p:sp>
        <p:nvSpPr>
          <p:cNvPr id="15" name="Text 12"/>
          <p:cNvSpPr/>
          <p:nvPr/>
        </p:nvSpPr>
        <p:spPr>
          <a:xfrm>
            <a:off x="6539032" y="6539151"/>
            <a:ext cx="3726656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Exemplo 3 — Ameaça Externa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6539032" y="6951226"/>
            <a:ext cx="7107317" cy="302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5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EEB ameaçado por pai de aluno, resultando em pedido de remoção do servidor.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08378"/>
            <a:ext cx="867346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Mais Casos: Violações Recorrentes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325291"/>
            <a:ext cx="6422231" cy="1506736"/>
          </a:xfrm>
          <a:prstGeom prst="roundRect">
            <a:avLst>
              <a:gd name="adj" fmla="val 7282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0930" y="2325291"/>
            <a:ext cx="91440" cy="1506736"/>
          </a:xfrm>
          <a:prstGeom prst="roundRect">
            <a:avLst>
              <a:gd name="adj" fmla="val 91163"/>
            </a:avLst>
          </a:prstGeom>
          <a:solidFill>
            <a:srgbClr val="B88E23"/>
          </a:solidFill>
          <a:ln/>
        </p:spPr>
      </p:sp>
      <p:sp>
        <p:nvSpPr>
          <p:cNvPr id="5" name="Text 3"/>
          <p:cNvSpPr/>
          <p:nvPr/>
        </p:nvSpPr>
        <p:spPr>
          <a:xfrm>
            <a:off x="1083588" y="2546509"/>
            <a:ext cx="429851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Exemplo 4 — Secretaria de Escola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083588" y="2975729"/>
            <a:ext cx="59112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Atribuição indevida de demandas inerentes ao cargo de Secretário de Escola ao EEB.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414379" y="2325291"/>
            <a:ext cx="6422231" cy="1506736"/>
          </a:xfrm>
          <a:prstGeom prst="roundRect">
            <a:avLst>
              <a:gd name="adj" fmla="val 7282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91519" y="2325291"/>
            <a:ext cx="91440" cy="1506736"/>
          </a:xfrm>
          <a:prstGeom prst="roundRect">
            <a:avLst>
              <a:gd name="adj" fmla="val 91163"/>
            </a:avLst>
          </a:prstGeom>
          <a:solidFill>
            <a:srgbClr val="B88E23"/>
          </a:solidFill>
          <a:ln/>
        </p:spPr>
      </p:sp>
      <p:sp>
        <p:nvSpPr>
          <p:cNvPr id="9" name="Text 7"/>
          <p:cNvSpPr/>
          <p:nvPr/>
        </p:nvSpPr>
        <p:spPr>
          <a:xfrm>
            <a:off x="7704177" y="2546509"/>
            <a:ext cx="367724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Exemplo 5 — Agressão Física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7704177" y="2975729"/>
            <a:ext cx="591121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EEB agredido fisicamente por aluno dentro do ambiente escolar.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93790" y="4030385"/>
            <a:ext cx="6422231" cy="1824276"/>
          </a:xfrm>
          <a:prstGeom prst="roundRect">
            <a:avLst>
              <a:gd name="adj" fmla="val 6015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0930" y="4030385"/>
            <a:ext cx="91440" cy="1824276"/>
          </a:xfrm>
          <a:prstGeom prst="roundRect">
            <a:avLst>
              <a:gd name="adj" fmla="val 91163"/>
            </a:avLst>
          </a:prstGeom>
          <a:solidFill>
            <a:srgbClr val="B88E23"/>
          </a:solidFill>
          <a:ln/>
        </p:spPr>
      </p:sp>
      <p:sp>
        <p:nvSpPr>
          <p:cNvPr id="13" name="Text 11"/>
          <p:cNvSpPr/>
          <p:nvPr/>
        </p:nvSpPr>
        <p:spPr>
          <a:xfrm>
            <a:off x="1083588" y="4251603"/>
            <a:ext cx="474321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Exemplo 6 — Assédio e Adoecimento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1083588" y="4680823"/>
            <a:ext cx="591121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Assédio moral hierárquico e por colegas, adoecimento do servidor, pedido de remoção ex officio e impedimento de realizar suas atribuições.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414379" y="4030385"/>
            <a:ext cx="6422231" cy="1824276"/>
          </a:xfrm>
          <a:prstGeom prst="roundRect">
            <a:avLst>
              <a:gd name="adj" fmla="val 6015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91519" y="4030385"/>
            <a:ext cx="91440" cy="1824276"/>
          </a:xfrm>
          <a:prstGeom prst="roundRect">
            <a:avLst>
              <a:gd name="adj" fmla="val 91163"/>
            </a:avLst>
          </a:prstGeom>
          <a:solidFill>
            <a:srgbClr val="B88E23"/>
          </a:solidFill>
          <a:ln/>
        </p:spPr>
      </p:sp>
      <p:sp>
        <p:nvSpPr>
          <p:cNvPr id="17" name="Text 15"/>
          <p:cNvSpPr/>
          <p:nvPr/>
        </p:nvSpPr>
        <p:spPr>
          <a:xfrm>
            <a:off x="7704177" y="425160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Exemplos 7 e 8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7704177" y="4680823"/>
            <a:ext cx="59112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Prejuízo na forma de cumprimento do módulo II e conduta abusiva da direção escolar para com o EEB.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793790" y="6077903"/>
            <a:ext cx="13042821" cy="843201"/>
          </a:xfrm>
          <a:prstGeom prst="roundRect">
            <a:avLst>
              <a:gd name="adj" fmla="val 9886"/>
            </a:avLst>
          </a:prstGeom>
          <a:solidFill>
            <a:srgbClr val="F3E4BF"/>
          </a:solidFill>
          <a:ln/>
        </p:spPr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48" y="6373178"/>
            <a:ext cx="248007" cy="198358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1438513" y="6325791"/>
            <a:ext cx="1219973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Esses casos não são exceções — são padrões que se repetem em escolas de todo o estado de Minas Gerais.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23699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Quem é o Especialista em Educação Básica?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2561511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Especialista em Educação Básica (EEB)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é o profissional responsável pela coordenação pedagógica e orientação educacional no ambiente escolar. Sua função principal é garantir a qualidade do processo de ensino e aprendizagem por meio do acompanhamento pedagógico.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280190" y="4054912"/>
            <a:ext cx="3679031" cy="1793796"/>
          </a:xfrm>
          <a:prstGeom prst="roundRect">
            <a:avLst>
              <a:gd name="adj" fmla="val 4647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86168" y="4260890"/>
            <a:ext cx="275844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🎓</a:t>
            </a:r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Natureza do Cargo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6486168" y="4690110"/>
            <a:ext cx="32670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Pedagógica, intelectual e estratégica —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não é um cargo administrativo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10157579" y="4054912"/>
            <a:ext cx="3679031" cy="1793796"/>
          </a:xfrm>
          <a:prstGeom prst="roundRect">
            <a:avLst>
              <a:gd name="adj" fmla="val 4647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363557" y="426089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📚</a:t>
            </a:r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Foco Principal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10363557" y="4690110"/>
            <a:ext cx="32670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Acompanhamento pedagógico da escola e qualidade do ensino-aprendizagem.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6280190" y="6047065"/>
            <a:ext cx="7556421" cy="1158716"/>
          </a:xfrm>
          <a:prstGeom prst="roundRect">
            <a:avLst>
              <a:gd name="adj" fmla="val 7194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86168" y="625304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⚖️</a:t>
            </a:r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Base Legal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6486168" y="6682264"/>
            <a:ext cx="71444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Regulamentado pela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Lei Estadual nº 15.293/2004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83838"/>
            <a:ext cx="669833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Atribuições Legais do EEB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200751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Conforme a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Lei Estadual nº 15.293/2004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, as atividades do Especialista possuem natureza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intelectual, pedagógica e estratégica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dentro da escola.</a:t>
            </a:r>
            <a:endParaRPr lang="en-US" sz="15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3790" y="3059073"/>
            <a:ext cx="496133" cy="49613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7930" y="3059073"/>
            <a:ext cx="289702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Supervisão Pedagógica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1537930" y="3488293"/>
            <a:ext cx="565320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Acompanhamento do trabalho docente e do processo educativo.</a:t>
            </a:r>
            <a:endParaRPr lang="en-US" sz="15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39144" y="3059073"/>
            <a:ext cx="496133" cy="49613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183285" y="3059073"/>
            <a:ext cx="303788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Orientação Educacional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8183285" y="3488293"/>
            <a:ext cx="565332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Apoio ao desenvolvimento pedagógico e à formação integral dos estudantes.</a:t>
            </a:r>
            <a:endParaRPr lang="en-US" sz="15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790" y="4520208"/>
            <a:ext cx="496133" cy="49613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37930" y="4520208"/>
            <a:ext cx="318349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Coordenação Pedagógica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1537930" y="4949428"/>
            <a:ext cx="565320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Organização e acompanhamento do planejamento pedagógico da escola.</a:t>
            </a:r>
            <a:endParaRPr lang="en-US" sz="15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39144" y="4520208"/>
            <a:ext cx="496133" cy="49613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183285" y="4520208"/>
            <a:ext cx="293179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Articulação Pedagógica</a:t>
            </a:r>
            <a:endParaRPr lang="en-US" sz="1950" dirty="0"/>
          </a:p>
        </p:txBody>
      </p:sp>
      <p:sp>
        <p:nvSpPr>
          <p:cNvPr id="15" name="Text 9"/>
          <p:cNvSpPr/>
          <p:nvPr/>
        </p:nvSpPr>
        <p:spPr>
          <a:xfrm>
            <a:off x="8183285" y="4949428"/>
            <a:ext cx="565332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Integração entre professores, direção, estudantes, famílias e comunidade.</a:t>
            </a:r>
            <a:endParaRPr lang="en-US" sz="15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3790" y="5981343"/>
            <a:ext cx="496133" cy="496133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537930" y="5981343"/>
            <a:ext cx="283333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Formação Continuada</a:t>
            </a:r>
            <a:endParaRPr lang="en-US" sz="1950" dirty="0"/>
          </a:p>
        </p:txBody>
      </p:sp>
      <p:sp>
        <p:nvSpPr>
          <p:cNvPr id="18" name="Text 11"/>
          <p:cNvSpPr/>
          <p:nvPr/>
        </p:nvSpPr>
        <p:spPr>
          <a:xfrm>
            <a:off x="1537930" y="6410563"/>
            <a:ext cx="565320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Apoio ao desenvolvimento profissional da equipe docente.</a:t>
            </a:r>
            <a:endParaRPr lang="en-US" sz="155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39144" y="5981343"/>
            <a:ext cx="496133" cy="496133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8183285" y="5981343"/>
            <a:ext cx="351627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Projeto Político-Pedagógico</a:t>
            </a:r>
            <a:endParaRPr lang="en-US" sz="1950" dirty="0"/>
          </a:p>
        </p:txBody>
      </p:sp>
      <p:sp>
        <p:nvSpPr>
          <p:cNvPr id="21" name="Text 13"/>
          <p:cNvSpPr/>
          <p:nvPr/>
        </p:nvSpPr>
        <p:spPr>
          <a:xfrm>
            <a:off x="8183285" y="6410563"/>
            <a:ext cx="565332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Contribuição para elaboração, execução e avaliação do PPP da escola.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43764"/>
            <a:ext cx="834711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 Que </a:t>
            </a:r>
            <a:pPr algn="l" indent="0" marL="0">
              <a:lnSpc>
                <a:spcPts val="4850"/>
              </a:lnSpc>
              <a:buNone/>
            </a:pPr>
            <a:r>
              <a:rPr lang="en-US" sz="3900" i="1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Não</a:t>
            </a:r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É Atribuição do EEB 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560677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 legislação estadual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não atribui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ao Especialista as seguintes funções, que possuem natureza administrativa ou disciplinar: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650915" y="3101459"/>
            <a:ext cx="6565106" cy="3584258"/>
          </a:xfrm>
          <a:prstGeom prst="roundRect">
            <a:avLst>
              <a:gd name="adj" fmla="val 3987"/>
            </a:avLst>
          </a:prstGeom>
          <a:solidFill>
            <a:srgbClr val="B88E23"/>
          </a:solidFill>
          <a:ln/>
        </p:spPr>
      </p:sp>
      <p:sp>
        <p:nvSpPr>
          <p:cNvPr id="5" name="Text 3"/>
          <p:cNvSpPr/>
          <p:nvPr/>
        </p:nvSpPr>
        <p:spPr>
          <a:xfrm>
            <a:off x="849273" y="3299817"/>
            <a:ext cx="263437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Atividades Indevidas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849273" y="3808333"/>
            <a:ext cx="6168390" cy="2252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Vigilância de recreio escolar</a:t>
            </a:r>
            <a:endParaRPr lang="en-US" sz="1550" dirty="0"/>
          </a:p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Controle de portaria escolar</a:t>
            </a:r>
            <a:endParaRPr lang="en-US" sz="1550" dirty="0"/>
          </a:p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Acompanhamento de entrada e saída de alunos</a:t>
            </a:r>
            <a:endParaRPr lang="en-US" sz="1550" dirty="0"/>
          </a:p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Controle disciplinar de pátio</a:t>
            </a:r>
            <a:endParaRPr lang="en-US" sz="1550" dirty="0"/>
          </a:p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Substituição de professores</a:t>
            </a:r>
            <a:endParaRPr lang="en-US" sz="1550" dirty="0"/>
          </a:p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Execução de tarefas administrativas operacionais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564874" y="3299817"/>
            <a:ext cx="272236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Por que isso importa?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564874" y="3808333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Essas atividades desviam o EEB de sua missão pedagógica central, comprometendo a qualidade do ensino e expondo o servidor a riscos desnecessários — como demonstram os casos reais apresentados.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564874" y="5301734"/>
            <a:ext cx="6279356" cy="1160740"/>
          </a:xfrm>
          <a:prstGeom prst="roundRect">
            <a:avLst>
              <a:gd name="adj" fmla="val 7182"/>
            </a:avLst>
          </a:prstGeom>
          <a:solidFill>
            <a:srgbClr val="F3E4BF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3232" y="5597009"/>
            <a:ext cx="248007" cy="19835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209598" y="5549622"/>
            <a:ext cx="5436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Atribuir essas funções ao EEB é ilegal e configura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desvio de função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18979" y="436007"/>
            <a:ext cx="6224707" cy="494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50"/>
              </a:lnSpc>
              <a:buNone/>
            </a:pPr>
            <a:r>
              <a:rPr lang="en-US" sz="31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Impactos do Desvio de Função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6118979" y="1119187"/>
            <a:ext cx="7878842" cy="227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Quando o Especialista é desviado para atividades operacionais, toda a escola sofre as consequências.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6118979" y="1488162"/>
            <a:ext cx="7878842" cy="1481852"/>
          </a:xfrm>
          <a:prstGeom prst="roundRect">
            <a:avLst>
              <a:gd name="adj" fmla="val 4483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284714" y="1653897"/>
            <a:ext cx="474464" cy="474464"/>
          </a:xfrm>
          <a:prstGeom prst="roundRect">
            <a:avLst>
              <a:gd name="adj" fmla="val 19270346"/>
            </a:avLst>
          </a:prstGeom>
          <a:solidFill>
            <a:srgbClr val="B88E23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5207" y="1784390"/>
            <a:ext cx="213479" cy="2134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284714" y="2254329"/>
            <a:ext cx="3271838" cy="247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Queda na Qualidade Pedagógica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6284714" y="2576989"/>
            <a:ext cx="7547372" cy="227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Redução da supervisão e do acompanhamento pedagógico dos alunos.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6118979" y="3095982"/>
            <a:ext cx="7878842" cy="1481852"/>
          </a:xfrm>
          <a:prstGeom prst="roundRect">
            <a:avLst>
              <a:gd name="adj" fmla="val 4483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6284714" y="3261717"/>
            <a:ext cx="474464" cy="474464"/>
          </a:xfrm>
          <a:prstGeom prst="roundRect">
            <a:avLst>
              <a:gd name="adj" fmla="val 19270346"/>
            </a:avLst>
          </a:prstGeom>
          <a:solidFill>
            <a:srgbClr val="B88E23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5207" y="3392210"/>
            <a:ext cx="213479" cy="21347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284714" y="3862149"/>
            <a:ext cx="2397323" cy="247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Sobrecarga de Trabalho</a:t>
            </a:r>
            <a:endParaRPr lang="en-US" sz="1550" dirty="0"/>
          </a:p>
        </p:txBody>
      </p:sp>
      <p:sp>
        <p:nvSpPr>
          <p:cNvPr id="14" name="Text 9"/>
          <p:cNvSpPr/>
          <p:nvPr/>
        </p:nvSpPr>
        <p:spPr>
          <a:xfrm>
            <a:off x="6284714" y="4184809"/>
            <a:ext cx="7547372" cy="227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Acúmulo de funções incompatíveis com o cargo, gerando adoecimento.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6118979" y="4703802"/>
            <a:ext cx="7878842" cy="1481852"/>
          </a:xfrm>
          <a:prstGeom prst="roundRect">
            <a:avLst>
              <a:gd name="adj" fmla="val 4483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284714" y="4869537"/>
            <a:ext cx="474464" cy="474464"/>
          </a:xfrm>
          <a:prstGeom prst="roundRect">
            <a:avLst>
              <a:gd name="adj" fmla="val 19270346"/>
            </a:avLst>
          </a:prstGeom>
          <a:solidFill>
            <a:srgbClr val="B88E23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15207" y="5000030"/>
            <a:ext cx="213479" cy="213479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284714" y="5469969"/>
            <a:ext cx="2923461" cy="247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Desorganização Institucional</a:t>
            </a:r>
            <a:endParaRPr lang="en-US" sz="1550" dirty="0"/>
          </a:p>
        </p:txBody>
      </p:sp>
      <p:sp>
        <p:nvSpPr>
          <p:cNvPr id="19" name="Text 13"/>
          <p:cNvSpPr/>
          <p:nvPr/>
        </p:nvSpPr>
        <p:spPr>
          <a:xfrm>
            <a:off x="6284714" y="5792629"/>
            <a:ext cx="7547372" cy="227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Desorganização das funções pedagógicas e desestruturação da escola.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6118979" y="6311622"/>
            <a:ext cx="7878842" cy="1481852"/>
          </a:xfrm>
          <a:prstGeom prst="roundRect">
            <a:avLst>
              <a:gd name="adj" fmla="val 4483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6284714" y="6477357"/>
            <a:ext cx="474464" cy="474464"/>
          </a:xfrm>
          <a:prstGeom prst="roundRect">
            <a:avLst>
              <a:gd name="adj" fmla="val 19270346"/>
            </a:avLst>
          </a:prstGeom>
          <a:solidFill>
            <a:srgbClr val="B88E2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15207" y="6607850"/>
            <a:ext cx="213479" cy="213479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6284714" y="7077789"/>
            <a:ext cx="2716292" cy="247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Desvalorização da Carreira</a:t>
            </a:r>
            <a:endParaRPr lang="en-US" sz="1550" dirty="0"/>
          </a:p>
        </p:txBody>
      </p:sp>
      <p:sp>
        <p:nvSpPr>
          <p:cNvPr id="24" name="Text 17"/>
          <p:cNvSpPr/>
          <p:nvPr/>
        </p:nvSpPr>
        <p:spPr>
          <a:xfrm>
            <a:off x="6284714" y="7400449"/>
            <a:ext cx="7547372" cy="227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Enfraquecimento do reconhecimento profissional e da identidade do cargo.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70466"/>
            <a:ext cx="904255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Assédio Moral no Ambiente Escolar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887379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Diversas condutas podem configurar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assédio moral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contra o Especialista em Educação Básica. Reconhecer essas situações é o primeiro passo para combatê-las.</a:t>
            </a:r>
            <a:endParaRPr lang="en-US" sz="15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68204" y="2755463"/>
            <a:ext cx="297656" cy="2976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38632" y="2745700"/>
            <a:ext cx="1239797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Retirar a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autonomia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da pessoa assediada</a:t>
            </a:r>
            <a:endParaRPr lang="en-US" sz="15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204" y="3757493"/>
            <a:ext cx="297656" cy="2976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438632" y="3747730"/>
            <a:ext cx="1239797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Sobrecarregar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com novas tarefas indevidas</a:t>
            </a:r>
            <a:endParaRPr lang="en-US" sz="15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8204" y="4759523"/>
            <a:ext cx="297656" cy="29765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438632" y="4749760"/>
            <a:ext cx="1239797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Ignorar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a presença do servidor ou falar aos gritos</a:t>
            </a:r>
            <a:endParaRPr lang="en-US" sz="15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8204" y="5761553"/>
            <a:ext cx="297656" cy="29765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438632" y="5751790"/>
            <a:ext cx="1239797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Impor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prazos desnecessariamente curtos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para finalização de trabalhos</a:t>
            </a:r>
            <a:endParaRPr lang="en-US" sz="15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8204" y="6763583"/>
            <a:ext cx="297656" cy="297656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438632" y="6753820"/>
            <a:ext cx="1239797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Vigiar excessivamente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apenas o servidor assediado, entre outras condutas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56178"/>
            <a:ext cx="1095327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 Que Fazer se Você for Vítima de Assédio?</a:t>
            </a:r>
            <a:endParaRPr lang="en-US" sz="3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3852" y="1873091"/>
            <a:ext cx="10142696" cy="4642009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1188" y="3032076"/>
            <a:ext cx="652132" cy="65213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010178" y="5229356"/>
            <a:ext cx="1904228" cy="733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23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Buscar apoio</a:t>
            </a:r>
            <a:endParaRPr lang="en-US" sz="23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03771" y="3033299"/>
            <a:ext cx="652132" cy="65213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7610329" y="5412769"/>
            <a:ext cx="1904228" cy="366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23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Reportar</a:t>
            </a:r>
            <a:endParaRPr lang="en-US" sz="230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16964" y="3033299"/>
            <a:ext cx="652133" cy="652133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223523" y="5229356"/>
            <a:ext cx="1904228" cy="733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23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Reunir provas</a:t>
            </a:r>
            <a:endParaRPr lang="en-US" sz="230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17115" y="3033299"/>
            <a:ext cx="652133" cy="652133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2784546" y="5412769"/>
            <a:ext cx="1904228" cy="366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23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Documentar</a:t>
            </a:r>
            <a:endParaRPr lang="en-US" sz="2300" dirty="0"/>
          </a:p>
        </p:txBody>
      </p:sp>
      <p:sp>
        <p:nvSpPr>
          <p:cNvPr id="12" name="Text 5"/>
          <p:cNvSpPr/>
          <p:nvPr/>
        </p:nvSpPr>
        <p:spPr>
          <a:xfrm>
            <a:off x="793790" y="673834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Além dessas etapas, é fundamental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evitar ficar sozinho(a)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com o agressor e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dar visibilidade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ao que ocorre, buscando o apoio de colegas que testemunharam os fatos ou que também foram vítimas.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597337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Eixos de Atuação do SINDESPE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2135148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 sindicato da categoria oferece apoio integral ao Especialista em situações de desvio de função, assédio, atribuição indevida e conflitos administrativos.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280190" y="2993469"/>
            <a:ext cx="7556421" cy="3254812"/>
          </a:xfrm>
          <a:prstGeom prst="roundRect">
            <a:avLst>
              <a:gd name="adj" fmla="val 2561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287810" y="3001089"/>
            <a:ext cx="3770590" cy="1778556"/>
          </a:xfrm>
          <a:prstGeom prst="roundRect">
            <a:avLst>
              <a:gd name="adj" fmla="val 4687"/>
            </a:avLst>
          </a:prstGeom>
          <a:solidFill>
            <a:srgbClr val="F7EDD4"/>
          </a:solidFill>
          <a:ln/>
        </p:spPr>
      </p:sp>
      <p:sp>
        <p:nvSpPr>
          <p:cNvPr id="7" name="Text 4"/>
          <p:cNvSpPr/>
          <p:nvPr/>
        </p:nvSpPr>
        <p:spPr>
          <a:xfrm>
            <a:off x="6486168" y="319944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1. Judicial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6486168" y="3628668"/>
            <a:ext cx="307609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Ações individuais e coletivas voltadas à recomposição de direitos violados.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10058400" y="3001089"/>
            <a:ext cx="3770590" cy="1778556"/>
          </a:xfrm>
          <a:prstGeom prst="rect">
            <a:avLst/>
          </a:prstGeom>
          <a:solidFill>
            <a:srgbClr val="F7EDD4"/>
          </a:solidFill>
          <a:ln/>
        </p:spPr>
      </p:sp>
      <p:sp>
        <p:nvSpPr>
          <p:cNvPr id="10" name="Shape 7"/>
          <p:cNvSpPr/>
          <p:nvPr/>
        </p:nvSpPr>
        <p:spPr>
          <a:xfrm>
            <a:off x="10058400" y="3001089"/>
            <a:ext cx="22860" cy="1778556"/>
          </a:xfrm>
          <a:prstGeom prst="roundRect">
            <a:avLst>
              <a:gd name="adj" fmla="val 364651"/>
            </a:avLst>
          </a:prstGeom>
          <a:solidFill>
            <a:srgbClr val="DDD3BA"/>
          </a:solidFill>
          <a:ln/>
        </p:spPr>
      </p:sp>
      <p:sp>
        <p:nvSpPr>
          <p:cNvPr id="11" name="Text 8"/>
          <p:cNvSpPr/>
          <p:nvPr/>
        </p:nvSpPr>
        <p:spPr>
          <a:xfrm>
            <a:off x="10554533" y="319944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2. Extrajudicial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10554533" y="3628668"/>
            <a:ext cx="307609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Interlocução direta com as Superintendências Regionais de Ensino e a SEE.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9810393" y="3642300"/>
            <a:ext cx="496133" cy="496133"/>
          </a:xfrm>
          <a:prstGeom prst="roundRect">
            <a:avLst>
              <a:gd name="adj" fmla="val 16802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34456" y="3766245"/>
            <a:ext cx="248007" cy="248007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6287810" y="4779645"/>
            <a:ext cx="7541181" cy="1461016"/>
          </a:xfrm>
          <a:prstGeom prst="rect">
            <a:avLst/>
          </a:prstGeom>
          <a:solidFill>
            <a:srgbClr val="F7EDD4"/>
          </a:solidFill>
          <a:ln/>
        </p:spPr>
      </p:sp>
      <p:sp>
        <p:nvSpPr>
          <p:cNvPr id="16" name="Shape 12"/>
          <p:cNvSpPr/>
          <p:nvPr/>
        </p:nvSpPr>
        <p:spPr>
          <a:xfrm>
            <a:off x="6287810" y="4779645"/>
            <a:ext cx="7541181" cy="22860"/>
          </a:xfrm>
          <a:prstGeom prst="roundRect">
            <a:avLst>
              <a:gd name="adj" fmla="val 364651"/>
            </a:avLst>
          </a:prstGeom>
          <a:solidFill>
            <a:srgbClr val="DDD3BA"/>
          </a:solidFill>
          <a:ln/>
        </p:spPr>
      </p:sp>
      <p:sp>
        <p:nvSpPr>
          <p:cNvPr id="17" name="Text 13"/>
          <p:cNvSpPr/>
          <p:nvPr/>
        </p:nvSpPr>
        <p:spPr>
          <a:xfrm>
            <a:off x="6486168" y="4978003"/>
            <a:ext cx="334125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3. Preventiva e Pedagógica</a:t>
            </a:r>
            <a:endParaRPr lang="en-US" sz="1950" dirty="0"/>
          </a:p>
        </p:txBody>
      </p:sp>
      <p:sp>
        <p:nvSpPr>
          <p:cNvPr id="18" name="Text 14"/>
          <p:cNvSpPr/>
          <p:nvPr/>
        </p:nvSpPr>
        <p:spPr>
          <a:xfrm>
            <a:off x="6486168" y="5407223"/>
            <a:ext cx="68466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Elaboração de materiais técnicos, como a cartilha sobre desvio de função, para orientação da categoria.</a:t>
            </a:r>
            <a:endParaRPr lang="en-US" sz="1550" dirty="0"/>
          </a:p>
        </p:txBody>
      </p:sp>
      <p:sp>
        <p:nvSpPr>
          <p:cNvPr id="19" name="Shape 15"/>
          <p:cNvSpPr/>
          <p:nvPr/>
        </p:nvSpPr>
        <p:spPr>
          <a:xfrm>
            <a:off x="6280190" y="6471523"/>
            <a:ext cx="7556421" cy="1160740"/>
          </a:xfrm>
          <a:prstGeom prst="roundRect">
            <a:avLst>
              <a:gd name="adj" fmla="val 7182"/>
            </a:avLst>
          </a:prstGeom>
          <a:solidFill>
            <a:srgbClr val="F3E4BF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8548" y="6766798"/>
            <a:ext cx="248007" cy="198358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924913" y="6719411"/>
            <a:ext cx="67133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Procure o SINDESPE!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O sindicato está pronto para orientar e defender os direitos dos Especialistas em Educação Básica.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08559"/>
            <a:ext cx="1158632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Projeto de Lei do EEB — Principais Propostas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825472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Proposta de alteração da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Lei 15.293/2004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com três mudanças estruturais para a carreira do Especialista em Educação Básica.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366254"/>
            <a:ext cx="4215289" cy="3054668"/>
          </a:xfrm>
          <a:prstGeom prst="roundRect">
            <a:avLst>
              <a:gd name="adj" fmla="val 2729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6650" y="3389114"/>
            <a:ext cx="4169569" cy="595313"/>
          </a:xfrm>
          <a:prstGeom prst="roundRect">
            <a:avLst>
              <a:gd name="adj" fmla="val 9395"/>
            </a:avLst>
          </a:prstGeom>
          <a:solidFill>
            <a:srgbClr val="F7EDD4"/>
          </a:solidFill>
          <a:ln/>
        </p:spPr>
      </p:sp>
      <p:sp>
        <p:nvSpPr>
          <p:cNvPr id="6" name="Text 4"/>
          <p:cNvSpPr/>
          <p:nvPr/>
        </p:nvSpPr>
        <p:spPr>
          <a:xfrm>
            <a:off x="2752606" y="3496866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1015008" y="4182785"/>
            <a:ext cx="35403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Certificação para Promoção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1015008" y="4612005"/>
            <a:ext cx="377285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Acrescentar o Especialista na promoção por certificação na estruturação da carreira (art. 18)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207437" y="3366254"/>
            <a:ext cx="4215408" cy="3054668"/>
          </a:xfrm>
          <a:prstGeom prst="roundRect">
            <a:avLst>
              <a:gd name="adj" fmla="val 2729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230297" y="3389114"/>
            <a:ext cx="4169688" cy="595313"/>
          </a:xfrm>
          <a:prstGeom prst="roundRect">
            <a:avLst>
              <a:gd name="adj" fmla="val 9395"/>
            </a:avLst>
          </a:prstGeom>
          <a:solidFill>
            <a:srgbClr val="F7EDD4"/>
          </a:solidFill>
          <a:ln/>
        </p:spPr>
      </p:sp>
      <p:sp>
        <p:nvSpPr>
          <p:cNvPr id="11" name="Text 9"/>
          <p:cNvSpPr/>
          <p:nvPr/>
        </p:nvSpPr>
        <p:spPr>
          <a:xfrm>
            <a:off x="7166253" y="3496866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5428655" y="4182785"/>
            <a:ext cx="360283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Ampliação de Carga Horária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5428655" y="4612005"/>
            <a:ext cx="377297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 carga horária semanal do EEB de 24h poderá ser acrescida de até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16 horas semanais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, totalizando até 40h. (Art. 35-A)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9621203" y="3366254"/>
            <a:ext cx="4215289" cy="3054668"/>
          </a:xfrm>
          <a:prstGeom prst="roundRect">
            <a:avLst>
              <a:gd name="adj" fmla="val 2729"/>
            </a:avLst>
          </a:prstGeom>
          <a:solidFill>
            <a:srgbClr val="FFFDFA"/>
          </a:solidFill>
          <a:ln w="22860">
            <a:solidFill>
              <a:srgbClr val="DDD3B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44063" y="3389114"/>
            <a:ext cx="4169569" cy="595313"/>
          </a:xfrm>
          <a:prstGeom prst="roundRect">
            <a:avLst>
              <a:gd name="adj" fmla="val 9395"/>
            </a:avLst>
          </a:prstGeom>
          <a:solidFill>
            <a:srgbClr val="F7EDD4"/>
          </a:solidFill>
          <a:ln/>
        </p:spPr>
      </p:sp>
      <p:sp>
        <p:nvSpPr>
          <p:cNvPr id="16" name="Text 14"/>
          <p:cNvSpPr/>
          <p:nvPr/>
        </p:nvSpPr>
        <p:spPr>
          <a:xfrm>
            <a:off x="11580019" y="3496866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23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9842421" y="4182785"/>
            <a:ext cx="254662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Secretário de Escola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9842421" y="4612005"/>
            <a:ext cx="377285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 cargo de Secretário de Escola (30h semanais) passa a ser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exclusivo de servidor das carreiras dos Profissionais de Educação Básica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 (Art. 28)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24858"/>
            <a:ext cx="814959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Pautas Legislativas em Destaque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741771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Duas proposições legislativas de grande impacto para os Especialistas em Educação Básica tramitam atualmente e merecem atenção da Comissão.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650915" y="3600093"/>
            <a:ext cx="6565106" cy="1838087"/>
          </a:xfrm>
          <a:prstGeom prst="roundRect">
            <a:avLst>
              <a:gd name="adj" fmla="val 7774"/>
            </a:avLst>
          </a:prstGeom>
          <a:solidFill>
            <a:srgbClr val="B88E23"/>
          </a:solidFill>
          <a:ln/>
        </p:spPr>
      </p:sp>
      <p:sp>
        <p:nvSpPr>
          <p:cNvPr id="5" name="Text 3"/>
          <p:cNvSpPr/>
          <p:nvPr/>
        </p:nvSpPr>
        <p:spPr>
          <a:xfrm>
            <a:off x="849273" y="379845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PEC 573/2006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849273" y="4306967"/>
            <a:ext cx="616839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Propõe a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equiparação das regras de aposentadoria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dos Especialistas às dos professores, reconhecendo sua condição de profissionais do magistério.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564874" y="379845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PL nº 5.143/2025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564874" y="4306967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Prevê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isenção de Imposto de Renda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para profissionais da educação com remuneração de até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R$ 10.000,00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, incluindo expressamente o Especialista em Educação Básica.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93790" y="5661422"/>
            <a:ext cx="13042821" cy="843201"/>
          </a:xfrm>
          <a:prstGeom prst="roundRect">
            <a:avLst>
              <a:gd name="adj" fmla="val 9886"/>
            </a:avLst>
          </a:prstGeom>
          <a:solidFill>
            <a:srgbClr val="F3E4BF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48" y="5956697"/>
            <a:ext cx="248007" cy="19835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438513" y="5909310"/>
            <a:ext cx="1219973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 apoio da Comissão de Educação, Ciência e Tecnologia a essas pautas é fundamental para o avanço dos direitos da categoria.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758" y="509111"/>
            <a:ext cx="7680484" cy="1143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Resumo dos Pedidos ao Poder Legislativo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731758" y="1905595"/>
            <a:ext cx="7680484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 SINDESPE-MG solicita à Comissão de Educação, Ciência e Tecnologia atenção e apoio às seguintes demandas: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731758" y="2657951"/>
            <a:ext cx="411599" cy="411599"/>
          </a:xfrm>
          <a:prstGeom prst="roundRect">
            <a:avLst>
              <a:gd name="adj" fmla="val 18670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00279" y="2692182"/>
            <a:ext cx="274439" cy="3430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21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1311950" y="2720816"/>
            <a:ext cx="3559612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Combate ao Desvio de Função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311950" y="3107888"/>
            <a:ext cx="7100292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Fiscalização e normatização para garantir que o EEB exerça exclusivamente suas atribuições pedagógicas legais.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31758" y="4007882"/>
            <a:ext cx="411599" cy="411599"/>
          </a:xfrm>
          <a:prstGeom prst="roundRect">
            <a:avLst>
              <a:gd name="adj" fmla="val 18670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00279" y="4042112"/>
            <a:ext cx="274439" cy="3430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21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1311950" y="4070747"/>
            <a:ext cx="3565327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Proteção contra Assédio Moral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311950" y="4457819"/>
            <a:ext cx="7100292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Mecanismos efetivos de proteção e responsabilização nos casos de assédio nas escolas públicas.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31758" y="5357813"/>
            <a:ext cx="411599" cy="411599"/>
          </a:xfrm>
          <a:prstGeom prst="roundRect">
            <a:avLst>
              <a:gd name="adj" fmla="val 18670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00279" y="5392043"/>
            <a:ext cx="274439" cy="3430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21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1311950" y="5420678"/>
            <a:ext cx="3925848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Aprovação das Pautas Legislativas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311950" y="5807750"/>
            <a:ext cx="7100292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Apoio à PEC 573/2006 (aposentadoria), ao PL 5.143/2025 (isenção de IR) e ao Projeto de Lei do EEB.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31758" y="6707743"/>
            <a:ext cx="411599" cy="411599"/>
          </a:xfrm>
          <a:prstGeom prst="roundRect">
            <a:avLst>
              <a:gd name="adj" fmla="val 18670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00279" y="6741974"/>
            <a:ext cx="274439" cy="3430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21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4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1311950" y="6770608"/>
            <a:ext cx="2727484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Valorização da Carreira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1311950" y="7157680"/>
            <a:ext cx="7100292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Reconhecimento do EEB como profissional do magistério, com direitos e condições de trabalho compatíveis com sua missão pedagógica.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2026-04-13T18:34:17Z</dcterms:created>
  <dcterms:modified xsi:type="dcterms:W3CDTF">2026-04-13T18:34:17Z</dcterms:modified>
</cp:coreProperties>
</file>